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300" r:id="rId2"/>
    <p:sldId id="287" r:id="rId3"/>
    <p:sldId id="288" r:id="rId4"/>
    <p:sldId id="278" r:id="rId5"/>
    <p:sldId id="277" r:id="rId6"/>
    <p:sldId id="305" r:id="rId7"/>
    <p:sldId id="280" r:id="rId8"/>
    <p:sldId id="290" r:id="rId9"/>
    <p:sldId id="271" r:id="rId10"/>
    <p:sldId id="281" r:id="rId11"/>
    <p:sldId id="291" r:id="rId12"/>
    <p:sldId id="292" r:id="rId13"/>
    <p:sldId id="272" r:id="rId14"/>
    <p:sldId id="304" r:id="rId15"/>
    <p:sldId id="301" r:id="rId16"/>
    <p:sldId id="258" r:id="rId17"/>
    <p:sldId id="296" r:id="rId18"/>
    <p:sldId id="297" r:id="rId19"/>
    <p:sldId id="299" r:id="rId20"/>
    <p:sldId id="298" r:id="rId21"/>
    <p:sldId id="286" r:id="rId22"/>
    <p:sldId id="283" r:id="rId23"/>
    <p:sldId id="303" r:id="rId24"/>
    <p:sldId id="259" r:id="rId25"/>
    <p:sldId id="273" r:id="rId26"/>
    <p:sldId id="260" r:id="rId27"/>
    <p:sldId id="293" r:id="rId28"/>
    <p:sldId id="295" r:id="rId29"/>
    <p:sldId id="29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6" autoAdjust="0"/>
    <p:restoredTop sz="94717" autoAdjust="0"/>
  </p:normalViewPr>
  <p:slideViewPr>
    <p:cSldViewPr>
      <p:cViewPr varScale="1">
        <p:scale>
          <a:sx n="42" d="100"/>
          <a:sy n="42" d="100"/>
        </p:scale>
        <p:origin x="130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67890-59B5-49A7-B335-5E5761B1A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47E25-C155-495F-AB39-C9BB30EA0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59D2-A7D3-421A-AEE0-415A113E7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8118C-466D-4577-B8DB-D262C5076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CF674-BAAA-4F57-9521-B61DE6F3E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CD91C-975F-4099-9704-9FB14931F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51E2C-E90E-44DD-B1A5-EEDE6D2C8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DD33-9F9C-41F4-A226-79535ECEB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C4D90-F9F3-4753-8F92-5835F1F0C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330F0-5DC7-4E0E-8DC0-4FD572B0F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9ADBD-88AB-472B-9B15-3D36C48C0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F1B5-B9F2-43B9-B2DA-2BB94BD77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587BB4A-588D-417D-AA99-E2FD446C9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6" r:id="rId2"/>
    <p:sldLayoutId id="2147483844" r:id="rId3"/>
    <p:sldLayoutId id="2147483837" r:id="rId4"/>
    <p:sldLayoutId id="2147483845" r:id="rId5"/>
    <p:sldLayoutId id="2147483838" r:id="rId6"/>
    <p:sldLayoutId id="2147483839" r:id="rId7"/>
    <p:sldLayoutId id="2147483846" r:id="rId8"/>
    <p:sldLayoutId id="2147483847" r:id="rId9"/>
    <p:sldLayoutId id="2147483840" r:id="rId10"/>
    <p:sldLayoutId id="2147483841" r:id="rId11"/>
    <p:sldLayoutId id="214748384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&#1059;&#1088;&#1086;&#1082;%20&#1087;&#1086;%20&#1095;&#1090;&#1077;&#1085;&#1080;&#1102;%202%20&#1082;&#1083;&#1072;&#1089;&#1089;\12%20-%20&#1053;.%20&#1053;&#1086;&#1089;&#1086;&#1074;.%20%20&#1053;&#1072;%20&#1075;&#1086;&#1088;&#1082;&#1077;%20.mp3" TargetMode="External"/><Relationship Id="rId1" Type="http://schemas.microsoft.com/office/2007/relationships/media" Target="file:///F:\&#1059;&#1088;&#1086;&#1082;%20&#1087;&#1086;%20&#1095;&#1090;&#1077;&#1085;&#1080;&#1102;%202%20&#1082;&#1083;&#1072;&#1089;&#1089;\12%20-%20&#1053;.%20&#1053;&#1086;&#1089;&#1086;&#1074;.%20%20&#1053;&#1072;%20&#1075;&#1086;&#1088;&#1082;&#1077;%20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.imhonet.ru/person/180x270/e4/47/e447f03002fc97b422dd0617317cfd09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/>
          <p:cNvSpPr>
            <a:spLocks noGrp="1"/>
          </p:cNvSpPr>
          <p:nvPr>
            <p:ph type="title"/>
          </p:nvPr>
        </p:nvSpPr>
        <p:spPr>
          <a:xfrm>
            <a:off x="214313" y="1785938"/>
            <a:ext cx="5857875" cy="4000500"/>
          </a:xfrm>
        </p:spPr>
        <p:txBody>
          <a:bodyPr/>
          <a:lstStyle/>
          <a:p>
            <a:pPr algn="ctr"/>
            <a:r>
              <a:rPr lang="ru-RU" sz="7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br>
              <a:rPr lang="ru-RU" sz="7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литературного </a:t>
            </a:r>
            <a:br>
              <a:rPr lang="ru-RU" sz="7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чтения</a:t>
            </a:r>
            <a:br>
              <a:rPr lang="ru-RU" sz="7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Рисунок 4" descr="978-5-09-028146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2571750"/>
            <a:ext cx="3000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http://www.kavkaz-torg.ru/kavcms/upload/m_1377602751_15Mishkina_kas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28625"/>
            <a:ext cx="3429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 descr="http://img2.labirint.ru/books/413130/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500063"/>
            <a:ext cx="3714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e5.ru/image/full/19/26/fantazeryi_5392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642938"/>
            <a:ext cx="32861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ttp://www.meloman.kz/upload/images/10380_327848_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571500"/>
            <a:ext cx="36718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bookin.org.ru/book/3249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642938"/>
            <a:ext cx="31432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://static2.etoya.ru/files/images/imgsng/part_0/15840/src/semenov-ogurc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714375"/>
            <a:ext cx="331946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minodora.ucoz.ru/_ph/43/1/2154546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85813"/>
            <a:ext cx="1038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http://minodora.ucoz.ru/_ph/43/1/2154546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571625"/>
            <a:ext cx="8572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http://minodora.ucoz.ru/_ph/43/1/2154546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571500"/>
            <a:ext cx="8302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Заголовок 13"/>
          <p:cNvSpPr>
            <a:spLocks noGrp="1"/>
          </p:cNvSpPr>
          <p:nvPr>
            <p:ph type="title"/>
          </p:nvPr>
        </p:nvSpPr>
        <p:spPr>
          <a:xfrm>
            <a:off x="928688" y="2214563"/>
            <a:ext cx="6999287" cy="1928812"/>
          </a:xfrm>
        </p:spPr>
        <p:txBody>
          <a:bodyPr/>
          <a:lstStyle/>
          <a:p>
            <a:pPr algn="ctr" eaLnBrk="1" hangingPunct="1"/>
            <a:r>
              <a:rPr lang="ru-RU" sz="8000" b="1" i="1" smtClean="0">
                <a:solidFill>
                  <a:srgbClr val="7030A0"/>
                </a:solidFill>
              </a:rPr>
              <a:t>А Н   К Е Г О Р </a:t>
            </a:r>
          </a:p>
        </p:txBody>
      </p:sp>
      <p:pic>
        <p:nvPicPr>
          <p:cNvPr id="19462" name="Picture 10" descr="http://minodora.ucoz.ru/_ph/43/1/21545468.jpg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751763" y="500063"/>
            <a:ext cx="830262" cy="571500"/>
          </a:xfrm>
          <a:noFill/>
        </p:spPr>
      </p:pic>
      <p:pic>
        <p:nvPicPr>
          <p:cNvPr id="19463" name="Picture 12" descr="http://minodora.ucoz.ru/_ph/43/1/2154546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714375"/>
            <a:ext cx="1038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4" descr="http://minodora.ucoz.ru/_ph/43/1/2154546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1714500"/>
            <a:ext cx="9953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6" descr="http://minodora.ucoz.ru/_ph/43/1/2154546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426075"/>
            <a:ext cx="10001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8" descr="http://minodora.ucoz.ru/_ph/43/1/2154546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4310063"/>
            <a:ext cx="8572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0" descr="http://minodora.ucoz.ru/_ph/43/1/2154546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8075" y="5357813"/>
            <a:ext cx="12033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22" descr="http://minodora.ucoz.ru/_ph/43/1/2154546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9163" y="5072063"/>
            <a:ext cx="9953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24" descr="http://minodora.ucoz.ru/_ph/43/1/2154546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357688"/>
            <a:ext cx="9334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26" descr="http://minodora.ucoz.ru/_ph/43/1/2154546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5286375"/>
            <a:ext cx="8921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28" descr="http://minodora.ucoz.ru/_ph/43/1/2154546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3948113"/>
            <a:ext cx="10715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30" descr="http://minodora.ucoz.ru/_ph/43/1/2154546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000375"/>
            <a:ext cx="10382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32" descr="http://minodora.ucoz.ru/_ph/43/1/2154546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3143250"/>
            <a:ext cx="12033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9f4689a-ef1f-4ff6-8843-d79e0c3ec1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351" y="214290"/>
            <a:ext cx="5187541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http://www.bookclub.ua/images/db/goods/15194_20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1285875"/>
            <a:ext cx="31527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429125"/>
            <a:ext cx="8229600" cy="1627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 </a:t>
            </a:r>
            <a:r>
              <a:rPr lang="ru-RU" b="1" i="1" dirty="0" smtClean="0">
                <a:solidFill>
                  <a:srgbClr val="7030A0"/>
                </a:solidFill>
              </a:rPr>
              <a:t>«Горка – это возвышенность, поднимающаяся </a:t>
            </a:r>
            <a:r>
              <a:rPr lang="ru-RU" b="1" i="1" smtClean="0">
                <a:solidFill>
                  <a:srgbClr val="7030A0"/>
                </a:solidFill>
              </a:rPr>
              <a:t>над </a:t>
            </a:r>
            <a:r>
              <a:rPr lang="ru-RU" b="1" i="1" smtClean="0">
                <a:solidFill>
                  <a:srgbClr val="7030A0"/>
                </a:solidFill>
              </a:rPr>
              <a:t>окружающей местностью</a:t>
            </a:r>
            <a:r>
              <a:rPr lang="ru-RU" b="1" i="1" dirty="0" smtClean="0">
                <a:solidFill>
                  <a:srgbClr val="7030A0"/>
                </a:solidFill>
              </a:rPr>
              <a:t>. </a:t>
            </a:r>
            <a:r>
              <a:rPr lang="ru-RU" b="1" i="1" dirty="0" smtClean="0">
                <a:solidFill>
                  <a:srgbClr val="7030A0"/>
                </a:solidFill>
              </a:rPr>
              <a:t>»</a:t>
            </a:r>
            <a:endParaRPr lang="ru-RU" b="1" i="1" dirty="0" smtClean="0">
              <a:solidFill>
                <a:srgbClr val="7030A0"/>
              </a:solidFill>
            </a:endParaRPr>
          </a:p>
        </p:txBody>
      </p:sp>
      <p:pic>
        <p:nvPicPr>
          <p:cNvPr id="22531" name="Picture 5" descr="http://www.bookclub.ua/images/db/goods/15194_20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428625"/>
            <a:ext cx="31527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aint-petersburg.ru/i2/imgweb/800/17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571500"/>
            <a:ext cx="7429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ivingspace.com.ua/wp-content/uploads/2010/03/%D0%93%D0%BE%D1%80%D0%BA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500063"/>
            <a:ext cx="485775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torage4.pressfoto.ru/2010.11/3683276437a3b092e2d4ad05b46764aa8283b84522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4500563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www.foodclub.ru/upload/iblock/91f/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214688"/>
            <a:ext cx="43576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aminklub.lv/content/uploads/1306273931-7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57188"/>
            <a:ext cx="52863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ttp://www.stihi.ru/pics/2011/12/27/5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42938"/>
            <a:ext cx="6858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estival.1september.ru/articles/564391/im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285750"/>
            <a:ext cx="5214938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12 - Н. Носов.  На горке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86776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2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500063" y="500063"/>
            <a:ext cx="7143750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>
                <a:solidFill>
                  <a:srgbClr val="C00000"/>
                </a:solidFill>
                <a:cs typeface="Times New Roman" pitchFamily="18" charset="0"/>
              </a:rPr>
              <a:t>С неба падают снежинки,</a:t>
            </a:r>
            <a:br>
              <a:rPr lang="ru-RU" sz="240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C00000"/>
                </a:solidFill>
                <a:cs typeface="Times New Roman" pitchFamily="18" charset="0"/>
              </a:rPr>
              <a:t>Как на сказочной картинке.</a:t>
            </a:r>
            <a:br>
              <a:rPr lang="ru-RU" sz="240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C00000"/>
                </a:solidFill>
                <a:cs typeface="Times New Roman" pitchFamily="18" charset="0"/>
              </a:rPr>
              <a:t>Будем их ловить руками</a:t>
            </a:r>
            <a:br>
              <a:rPr lang="ru-RU" sz="240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C00000"/>
                </a:solidFill>
                <a:cs typeface="Times New Roman" pitchFamily="18" charset="0"/>
              </a:rPr>
              <a:t>И покажем дома маме. </a:t>
            </a:r>
            <a:br>
              <a:rPr lang="ru-RU" sz="240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C00000"/>
                </a:solidFill>
                <a:cs typeface="Times New Roman" pitchFamily="18" charset="0"/>
              </a:rPr>
              <a:t>А вокруг лежат сугробы,</a:t>
            </a:r>
            <a:br>
              <a:rPr lang="ru-RU" sz="240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C00000"/>
                </a:solidFill>
                <a:cs typeface="Times New Roman" pitchFamily="18" charset="0"/>
              </a:rPr>
              <a:t>Снегом замело дороги. </a:t>
            </a:r>
            <a:br>
              <a:rPr lang="ru-RU" sz="240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C00000"/>
                </a:solidFill>
                <a:cs typeface="Times New Roman" pitchFamily="18" charset="0"/>
              </a:rPr>
              <a:t>Не завязнуть в поле чтобы,</a:t>
            </a:r>
            <a:br>
              <a:rPr lang="ru-RU" sz="240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C00000"/>
                </a:solidFill>
                <a:cs typeface="Times New Roman" pitchFamily="18" charset="0"/>
              </a:rPr>
              <a:t>Поднимаем выше ноги. </a:t>
            </a:r>
            <a:br>
              <a:rPr lang="ru-RU" sz="240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C00000"/>
                </a:solidFill>
                <a:cs typeface="Times New Roman" pitchFamily="18" charset="0"/>
              </a:rPr>
              <a:t>Вон лисица в поле скачет,</a:t>
            </a:r>
            <a:br>
              <a:rPr lang="ru-RU" sz="240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C00000"/>
                </a:solidFill>
                <a:cs typeface="Times New Roman" pitchFamily="18" charset="0"/>
              </a:rPr>
              <a:t>Словно мягкий рыжий мячик. </a:t>
            </a:r>
            <a:br>
              <a:rPr lang="ru-RU" sz="240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C00000"/>
                </a:solidFill>
                <a:cs typeface="Times New Roman" pitchFamily="18" charset="0"/>
              </a:rPr>
              <a:t>Ну а мы идём, идём </a:t>
            </a:r>
            <a:br>
              <a:rPr lang="ru-RU" sz="240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>
                <a:solidFill>
                  <a:srgbClr val="C00000"/>
                </a:solidFill>
                <a:cs typeface="Times New Roman" pitchFamily="18" charset="0"/>
              </a:rPr>
              <a:t>И к себе приходим в до</a:t>
            </a:r>
            <a:r>
              <a:rPr lang="ru-RU" sz="2800">
                <a:solidFill>
                  <a:srgbClr val="C00000"/>
                </a:solidFill>
                <a:cs typeface="Times New Roman" pitchFamily="18" charset="0"/>
              </a:rPr>
              <a:t>м </a:t>
            </a:r>
            <a:endParaRPr lang="ru-RU" sz="2800"/>
          </a:p>
        </p:txBody>
      </p:sp>
      <p:pic>
        <p:nvPicPr>
          <p:cNvPr id="28675" name="Picture 7" descr="http://yahooeu.ru/uploads/posts/2011-12/1323630801_0_4de89_e858f32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428625"/>
            <a:ext cx="27860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http://gifmir.ucoz.ru/_ph/18/2/1590066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214688"/>
            <a:ext cx="30607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2" descr="pic.php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500306"/>
            <a:ext cx="4117980" cy="3422656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36894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 </a:t>
            </a:r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b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9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7229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/>
              <a:t>сгре-ба-ли                 сгребали</a:t>
            </a:r>
          </a:p>
          <a:p>
            <a:pPr eaLnBrk="1" hangingPunct="1">
              <a:buFontTx/>
              <a:buNone/>
            </a:pPr>
            <a:r>
              <a:rPr lang="ru-RU" sz="3600" smtClean="0"/>
              <a:t>сва-ли-ва-ли             сваливали</a:t>
            </a:r>
          </a:p>
          <a:p>
            <a:pPr eaLnBrk="1" hangingPunct="1">
              <a:buFontTx/>
              <a:buNone/>
            </a:pPr>
            <a:r>
              <a:rPr lang="ru-RU" sz="3600" smtClean="0"/>
              <a:t>тру-дят-ся                  трудятся</a:t>
            </a:r>
          </a:p>
          <a:p>
            <a:pPr eaLnBrk="1" hangingPunct="1">
              <a:buFontTx/>
              <a:buNone/>
            </a:pPr>
            <a:r>
              <a:rPr lang="ru-RU" sz="3600" smtClean="0"/>
              <a:t>сколь-зка-я                скользкая</a:t>
            </a:r>
          </a:p>
          <a:p>
            <a:pPr eaLnBrk="1" hangingPunct="1">
              <a:buFontTx/>
              <a:buNone/>
            </a:pPr>
            <a:r>
              <a:rPr lang="ru-RU" sz="3600" smtClean="0"/>
              <a:t>взоб-рал-ся                взобрался</a:t>
            </a:r>
          </a:p>
          <a:p>
            <a:pPr eaLnBrk="1" hangingPunct="1">
              <a:buFontTx/>
              <a:buNone/>
            </a:pPr>
            <a:r>
              <a:rPr lang="ru-RU" sz="3600" smtClean="0"/>
              <a:t>двор-ниц-ка-я             дворницкая</a:t>
            </a:r>
          </a:p>
          <a:p>
            <a:pPr eaLnBrk="1" hangingPunct="1">
              <a:buFontTx/>
              <a:buNone/>
            </a:pPr>
            <a:r>
              <a:rPr lang="ru-RU" sz="3600" smtClean="0"/>
              <a:t>от-толк-нул-ся            оттолкнулся</a:t>
            </a:r>
          </a:p>
          <a:p>
            <a:pPr eaLnBrk="1" hangingPunct="1">
              <a:buFontTx/>
              <a:buNone/>
            </a:pPr>
            <a:r>
              <a:rPr lang="ru-RU" sz="3600" smtClean="0"/>
              <a:t>чет-ве-рень-ки            четвереньки</a:t>
            </a:r>
          </a:p>
          <a:p>
            <a:pPr eaLnBrk="1" hangingPunct="1">
              <a:buFontTx/>
              <a:buNone/>
            </a:pPr>
            <a:r>
              <a:rPr lang="ru-RU" sz="3600" smtClean="0"/>
              <a:t>на-пор-тил                   напортил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85813"/>
            <a:ext cx="8229600" cy="5270500"/>
          </a:xfrm>
        </p:spPr>
        <p:txBody>
          <a:bodyPr>
            <a:normAutofit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b="1" i="1" dirty="0" smtClean="0">
                <a:solidFill>
                  <a:srgbClr val="7030A0"/>
                </a:solidFill>
              </a:rPr>
              <a:t>1. Поспешишь – людей насмешишь.</a:t>
            </a: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4000" b="1" i="1" dirty="0" smtClean="0">
              <a:solidFill>
                <a:srgbClr val="7030A0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b="1" i="1" dirty="0" smtClean="0">
                <a:solidFill>
                  <a:srgbClr val="7030A0"/>
                </a:solidFill>
              </a:rPr>
              <a:t>2.  Семь раз отмерь, а один раз отрежь.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endParaRPr lang="ru-RU" sz="4000" b="1" i="1" dirty="0" smtClean="0">
              <a:solidFill>
                <a:srgbClr val="7030A0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b="1" i="1" dirty="0" smtClean="0">
                <a:solidFill>
                  <a:srgbClr val="7030A0"/>
                </a:solidFill>
              </a:rPr>
              <a:t>3. Умел ошибиться, умей и поправиться</a:t>
            </a:r>
            <a:r>
              <a:rPr lang="ru-RU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33375"/>
            <a:ext cx="8147050" cy="590391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2800" b="1" smtClean="0"/>
              <a:t>1. </a:t>
            </a:r>
            <a:r>
              <a:rPr lang="ru-RU" sz="2800" smtClean="0"/>
              <a:t>Развеселить читателя.</a:t>
            </a:r>
          </a:p>
          <a:p>
            <a:pPr marL="609600" indent="-609600" algn="ctr" eaLnBrk="1" hangingPunct="1">
              <a:buFontTx/>
              <a:buNone/>
            </a:pPr>
            <a:endParaRPr lang="ru-RU" sz="2800" smtClean="0"/>
          </a:p>
          <a:p>
            <a:pPr marL="609600" indent="-609600" algn="ctr" eaLnBrk="1" hangingPunct="1">
              <a:buFontTx/>
              <a:buNone/>
            </a:pPr>
            <a:r>
              <a:rPr lang="ru-RU" sz="2800" b="1" smtClean="0"/>
              <a:t>2</a:t>
            </a:r>
            <a:r>
              <a:rPr lang="ru-RU" sz="2800" smtClean="0"/>
              <a:t>. Подшутить над кем-нибудь.</a:t>
            </a:r>
          </a:p>
          <a:p>
            <a:pPr marL="609600" indent="-609600" algn="ctr" eaLnBrk="1" hangingPunct="1">
              <a:buFontTx/>
              <a:buNone/>
            </a:pPr>
            <a:endParaRPr lang="ru-RU" sz="2800" smtClean="0"/>
          </a:p>
          <a:p>
            <a:pPr marL="609600" indent="-609600" algn="ctr" eaLnBrk="1" hangingPunct="1">
              <a:buFontTx/>
              <a:buNone/>
            </a:pPr>
            <a:r>
              <a:rPr lang="ru-RU" sz="2800" smtClean="0"/>
              <a:t>    </a:t>
            </a:r>
            <a:r>
              <a:rPr lang="ru-RU" sz="2800" b="1" smtClean="0"/>
              <a:t>3</a:t>
            </a:r>
            <a:r>
              <a:rPr lang="ru-RU" sz="2800" smtClean="0"/>
              <a:t>. Помочь увидеть поступки, поразмышлять над ними.</a:t>
            </a:r>
          </a:p>
          <a:p>
            <a:pPr marL="609600" indent="-609600" eaLnBrk="1" hangingPunct="1">
              <a:buFontTx/>
              <a:buNone/>
            </a:pPr>
            <a:endParaRPr lang="ru-RU" sz="2800" smtClean="0"/>
          </a:p>
          <a:p>
            <a:pPr marL="609600" indent="-609600" algn="ctr" eaLnBrk="1" hangingPunct="1">
              <a:buFontTx/>
              <a:buNone/>
            </a:pPr>
            <a:r>
              <a:rPr lang="ru-RU" sz="2800" b="1" smtClean="0"/>
              <a:t>4</a:t>
            </a:r>
            <a:r>
              <a:rPr lang="ru-RU" sz="2800" smtClean="0"/>
              <a:t>. Разбудить фантазию.</a:t>
            </a:r>
          </a:p>
          <a:p>
            <a:pPr marL="609600" indent="-609600" algn="ctr" eaLnBrk="1" hangingPunct="1">
              <a:buFontTx/>
              <a:buNone/>
            </a:pPr>
            <a:endParaRPr lang="ru-RU" sz="2800" smtClean="0"/>
          </a:p>
          <a:p>
            <a:pPr marL="609600" indent="-609600" algn="ctr" eaLnBrk="1" hangingPunct="1">
              <a:buFontTx/>
              <a:buNone/>
            </a:pPr>
            <a:r>
              <a:rPr lang="ru-RU" sz="2800" b="1" smtClean="0"/>
              <a:t>5</a:t>
            </a:r>
            <a:r>
              <a:rPr lang="ru-RU" sz="2800" smtClean="0"/>
              <a:t>. Помочь читателю отличить правильный поступок от неправильного.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357188" y="1357313"/>
            <a:ext cx="82153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590550" algn="l"/>
              </a:tabLst>
            </a:pPr>
            <a:r>
              <a:rPr lang="ru-RU" sz="6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задание: </a:t>
            </a:r>
            <a:r>
              <a:rPr lang="ru-RU" sz="60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с.60-63, выразительно читать</a:t>
            </a:r>
            <a:endParaRPr lang="ru-RU" sz="600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.huyandex.com/FilesPics/huyandex/604/000/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85750"/>
            <a:ext cx="650081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071678"/>
            <a:ext cx="7643866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kern="10" dirty="0">
                <a:ln w="444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999" sy="999" kx="2094232" algn="bl" rotWithShape="0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</a:p>
          <a:p>
            <a:pPr algn="ctr">
              <a:defRPr/>
            </a:pPr>
            <a:r>
              <a:rPr lang="ru-RU" sz="7200" kern="10" dirty="0">
                <a:ln w="444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x="999" sy="999" kx="2094232" algn="bl" rotWithShape="0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урок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Рисунок 6" descr="Рисунок7.wmf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357188"/>
            <a:ext cx="16859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002.radikal.ru/1101/1a/9e7b42f0d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357188"/>
            <a:ext cx="52863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6"/>
          <p:cNvSpPr>
            <a:spLocks noGrp="1"/>
          </p:cNvSpPr>
          <p:nvPr>
            <p:ph type="title"/>
          </p:nvPr>
        </p:nvSpPr>
        <p:spPr>
          <a:xfrm>
            <a:off x="457200" y="2786063"/>
            <a:ext cx="7470775" cy="2643187"/>
          </a:xfrm>
        </p:spPr>
        <p:txBody>
          <a:bodyPr/>
          <a:lstStyle/>
          <a:p>
            <a:pPr algn="ctr" eaLnBrk="1" hangingPunct="1"/>
            <a:r>
              <a:rPr lang="ru-RU" sz="6600" b="1" dirty="0" smtClean="0">
                <a:solidFill>
                  <a:srgbClr val="FF0000"/>
                </a:solidFill>
              </a:rPr>
              <a:t>А О У Ы И Э</a:t>
            </a: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00B050"/>
                </a:solidFill>
              </a:rPr>
              <a:t>А Ы О У Э И</a:t>
            </a:r>
            <a:r>
              <a:rPr lang="ru-RU" sz="6600" dirty="0" smtClean="0">
                <a:solidFill>
                  <a:srgbClr val="00B050"/>
                </a:solidFill>
              </a:rPr>
              <a:t/>
            </a:r>
            <a:br>
              <a:rPr lang="ru-RU" sz="6600" dirty="0" smtClean="0">
                <a:solidFill>
                  <a:srgbClr val="00B050"/>
                </a:solidFill>
              </a:rPr>
            </a:br>
            <a:r>
              <a:rPr lang="ru-RU" sz="6600" b="1" dirty="0" smtClean="0">
                <a:solidFill>
                  <a:srgbClr val="00B0F0"/>
                </a:solidFill>
              </a:rPr>
              <a:t>О У А Э И Ы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b="1" dirty="0" smtClean="0"/>
              <a:t> 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43561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ОК-ОК-ОК – падает снежок.</a:t>
            </a:r>
          </a:p>
          <a:p>
            <a:pPr eaLnBrk="1" hangingPunct="1"/>
            <a:endParaRPr lang="ru-RU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ИП-ИП-ИП – слышу снега скрип.</a:t>
            </a:r>
          </a:p>
          <a:p>
            <a:pPr eaLnBrk="1" hangingPunct="1">
              <a:buFontTx/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РЕ-РЕ-РЕ – горы в снежном серебре.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36512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1.Котёнок Васька ловил мух.</a:t>
            </a:r>
          </a:p>
          <a:p>
            <a:pPr marL="36512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2.Шляпа – живая?</a:t>
            </a:r>
          </a:p>
          <a:p>
            <a:pPr marL="36512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3.Мальчики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выряют картошку в шляпу.</a:t>
            </a:r>
          </a:p>
          <a:p>
            <a:pPr marL="36512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4.Из – под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ляпы высунулся серый хвост.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4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7470775" cy="49291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Вставьте недостающие буквы, и вы узнаете фамилию замечательного детского писателя: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err="1" smtClean="0">
                <a:solidFill>
                  <a:srgbClr val="C00000"/>
                </a:solidFill>
              </a:rPr>
              <a:t>Аг</a:t>
            </a:r>
            <a:r>
              <a:rPr lang="ru-RU" sz="6000" dirty="0" smtClean="0">
                <a:solidFill>
                  <a:srgbClr val="C00000"/>
                </a:solidFill>
              </a:rPr>
              <a:t>*</a:t>
            </a:r>
            <a:r>
              <a:rPr lang="ru-RU" sz="6000" dirty="0" err="1" smtClean="0">
                <a:solidFill>
                  <a:srgbClr val="C00000"/>
                </a:solidFill>
              </a:rPr>
              <a:t>ия</a:t>
            </a:r>
            <a:r>
              <a:rPr lang="ru-RU" sz="6000" dirty="0" smtClean="0">
                <a:solidFill>
                  <a:srgbClr val="C00000"/>
                </a:solidFill>
              </a:rPr>
              <a:t> </a:t>
            </a:r>
            <a:r>
              <a:rPr lang="ru-RU" sz="6000" dirty="0" err="1" smtClean="0">
                <a:solidFill>
                  <a:srgbClr val="C00000"/>
                </a:solidFill>
              </a:rPr>
              <a:t>Барт</a:t>
            </a:r>
            <a:r>
              <a:rPr lang="ru-RU" sz="6000" dirty="0" smtClean="0">
                <a:solidFill>
                  <a:srgbClr val="C00000"/>
                </a:solidFill>
              </a:rPr>
              <a:t>*</a:t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smtClean="0">
                <a:solidFill>
                  <a:srgbClr val="C00000"/>
                </a:solidFill>
              </a:rPr>
              <a:t>Чуков*кий К*</a:t>
            </a:r>
            <a:r>
              <a:rPr lang="ru-RU" sz="6000" dirty="0" err="1" smtClean="0">
                <a:solidFill>
                  <a:srgbClr val="C00000"/>
                </a:solidFill>
              </a:rPr>
              <a:t>рней</a:t>
            </a:r>
            <a:r>
              <a:rPr lang="ru-RU" sz="6000" dirty="0" smtClean="0">
                <a:solidFill>
                  <a:srgbClr val="C00000"/>
                </a:solidFill>
              </a:rPr>
              <a:t/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6000" dirty="0" err="1" smtClean="0">
                <a:solidFill>
                  <a:srgbClr val="C00000"/>
                </a:solidFill>
              </a:rPr>
              <a:t>Михалко</a:t>
            </a:r>
            <a:r>
              <a:rPr lang="ru-RU" sz="6000" dirty="0" smtClean="0">
                <a:solidFill>
                  <a:srgbClr val="C00000"/>
                </a:solidFill>
              </a:rPr>
              <a:t>* Сергей 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1643063"/>
            <a:ext cx="7470775" cy="2928937"/>
          </a:xfrm>
        </p:spPr>
        <p:txBody>
          <a:bodyPr/>
          <a:lstStyle/>
          <a:p>
            <a:r>
              <a:rPr lang="ru-RU" smtClean="0"/>
              <a:t>                 </a:t>
            </a:r>
            <a:r>
              <a:rPr lang="ru-RU" sz="9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71563"/>
            <a:ext cx="8243887" cy="3929062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mtClean="0">
                <a:solidFill>
                  <a:srgbClr val="C00000"/>
                </a:solidFill>
              </a:rPr>
              <a:t>Николай</a:t>
            </a:r>
            <a:br>
              <a:rPr lang="ru-RU" smtClean="0">
                <a:solidFill>
                  <a:srgbClr val="C00000"/>
                </a:solidFill>
              </a:rPr>
            </a:br>
            <a:r>
              <a:rPr lang="ru-RU" smtClean="0">
                <a:solidFill>
                  <a:srgbClr val="C00000"/>
                </a:solidFill>
              </a:rPr>
              <a:t> Николаевич </a:t>
            </a:r>
            <a:br>
              <a:rPr lang="ru-RU" smtClean="0">
                <a:solidFill>
                  <a:srgbClr val="C00000"/>
                </a:solidFill>
              </a:rPr>
            </a:br>
            <a:r>
              <a:rPr lang="ru-RU" smtClean="0">
                <a:solidFill>
                  <a:srgbClr val="C00000"/>
                </a:solidFill>
              </a:rPr>
              <a:t> Носов</a:t>
            </a:r>
          </a:p>
        </p:txBody>
      </p:sp>
      <p:pic>
        <p:nvPicPr>
          <p:cNvPr id="15363" name="Picture 5" descr="Картинка 371 из 136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714375"/>
            <a:ext cx="435768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500813" y="1600200"/>
            <a:ext cx="1423987" cy="328613"/>
          </a:xfrm>
        </p:spPr>
        <p:txBody>
          <a:bodyPr>
            <a:normAutofit fontScale="62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434</TotalTime>
  <Words>185</Words>
  <Application>Microsoft Office PowerPoint</Application>
  <PresentationFormat>Экран (4:3)</PresentationFormat>
  <Paragraphs>45</Paragraphs>
  <Slides>29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Franklin Gothic Book</vt:lpstr>
      <vt:lpstr>Times New Roman</vt:lpstr>
      <vt:lpstr>Verdana</vt:lpstr>
      <vt:lpstr>Wingdings 2</vt:lpstr>
      <vt:lpstr>Техническая</vt:lpstr>
      <vt:lpstr>Урок  литературного  чтения  </vt:lpstr>
      <vt:lpstr>Презентация PowerPoint</vt:lpstr>
      <vt:lpstr>Презентация PowerPoint</vt:lpstr>
      <vt:lpstr>А О У Ы И Э А Ы О У Э И О У А Э И Ы   </vt:lpstr>
      <vt:lpstr>Презентация PowerPoint</vt:lpstr>
      <vt:lpstr>План</vt:lpstr>
      <vt:lpstr>Вставьте недостающие буквы, и вы узнаете фамилию замечательного детского писателя: Аг*ия Барт* Чуков*кий К*рней Михалко* Сергей </vt:lpstr>
      <vt:lpstr>                 Носов</vt:lpstr>
      <vt:lpstr> Николай  Николаевич   Носов</vt:lpstr>
      <vt:lpstr>Презентация PowerPoint</vt:lpstr>
      <vt:lpstr>Презентация PowerPoint</vt:lpstr>
      <vt:lpstr>Презентация PowerPoint</vt:lpstr>
      <vt:lpstr>А Н   К Е Г О 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4           9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Светлана Курова</cp:lastModifiedBy>
  <cp:revision>48</cp:revision>
  <dcterms:created xsi:type="dcterms:W3CDTF">2010-01-25T19:03:43Z</dcterms:created>
  <dcterms:modified xsi:type="dcterms:W3CDTF">2014-02-17T06:43:07Z</dcterms:modified>
</cp:coreProperties>
</file>